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45A5-852F-4AC0-9581-67788F4A832B}" type="datetimeFigureOut">
              <a:rPr lang="pt-BR" smtClean="0"/>
              <a:t>27/05/2020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81D54-49DF-4537-AFEC-A4B71744F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9218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45A5-852F-4AC0-9581-67788F4A832B}" type="datetimeFigureOut">
              <a:rPr lang="pt-BR" smtClean="0"/>
              <a:t>27/05/2020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81D54-49DF-4537-AFEC-A4B71744F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215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45A5-852F-4AC0-9581-67788F4A832B}" type="datetimeFigureOut">
              <a:rPr lang="pt-BR" smtClean="0"/>
              <a:t>27/05/2020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81D54-49DF-4537-AFEC-A4B71744F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237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45A5-852F-4AC0-9581-67788F4A832B}" type="datetimeFigureOut">
              <a:rPr lang="pt-BR" smtClean="0"/>
              <a:t>27/05/2020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81D54-49DF-4537-AFEC-A4B71744F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55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45A5-852F-4AC0-9581-67788F4A832B}" type="datetimeFigureOut">
              <a:rPr lang="pt-BR" smtClean="0"/>
              <a:t>27/05/2020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81D54-49DF-4537-AFEC-A4B71744F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6052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45A5-852F-4AC0-9581-67788F4A832B}" type="datetimeFigureOut">
              <a:rPr lang="pt-BR" smtClean="0"/>
              <a:t>27/05/2020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81D54-49DF-4537-AFEC-A4B71744F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6103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45A5-852F-4AC0-9581-67788F4A832B}" type="datetimeFigureOut">
              <a:rPr lang="pt-BR" smtClean="0"/>
              <a:t>27/05/2020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81D54-49DF-4537-AFEC-A4B71744F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0014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45A5-852F-4AC0-9581-67788F4A832B}" type="datetimeFigureOut">
              <a:rPr lang="pt-BR" smtClean="0"/>
              <a:t>27/05/2020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81D54-49DF-4537-AFEC-A4B71744F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1564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45A5-852F-4AC0-9581-67788F4A832B}" type="datetimeFigureOut">
              <a:rPr lang="pt-BR" smtClean="0"/>
              <a:t>27/05/2020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81D54-49DF-4537-AFEC-A4B71744F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4011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45A5-852F-4AC0-9581-67788F4A832B}" type="datetimeFigureOut">
              <a:rPr lang="pt-BR" smtClean="0"/>
              <a:t>27/05/2020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81D54-49DF-4537-AFEC-A4B71744F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5337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45A5-852F-4AC0-9581-67788F4A832B}" type="datetimeFigureOut">
              <a:rPr lang="pt-BR" smtClean="0"/>
              <a:t>27/05/2020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81D54-49DF-4537-AFEC-A4B71744F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644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845A5-852F-4AC0-9581-67788F4A832B}" type="datetimeFigureOut">
              <a:rPr lang="pt-BR" smtClean="0"/>
              <a:t>27/05/2020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81D54-49DF-4537-AFEC-A4B71744F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7807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06063"/>
            <a:ext cx="9144000" cy="1828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BR" dirty="0" smtClean="0"/>
              <a:t>                 ADIÇÃO 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2343955"/>
            <a:ext cx="9144000" cy="4146997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pt-BR" dirty="0" smtClean="0"/>
              <a:t>A ADIÇÃO é uma operação matemática representada pelo sinal de mais (+).</a:t>
            </a:r>
          </a:p>
          <a:p>
            <a:r>
              <a:rPr lang="pt-BR" dirty="0" smtClean="0"/>
              <a:t>A</a:t>
            </a:r>
            <a:r>
              <a:rPr lang="pt-BR" b="1" dirty="0"/>
              <a:t> adição</a:t>
            </a:r>
            <a:r>
              <a:rPr lang="pt-BR" dirty="0"/>
              <a:t> é a </a:t>
            </a:r>
            <a:r>
              <a:rPr lang="pt-BR" dirty="0" smtClean="0"/>
              <a:t>operação matemática </a:t>
            </a:r>
            <a:r>
              <a:rPr lang="pt-BR" dirty="0"/>
              <a:t>mais básica e pode ser feita com qualquer tipo de número. Porém, em um primeiro momento, são usados apenas números inteiros e maiores que zero. A seguir, discutiremos a técnica usada para calcular </a:t>
            </a:r>
            <a:r>
              <a:rPr lang="pt-BR" b="1" dirty="0"/>
              <a:t>adições.</a:t>
            </a:r>
            <a:endParaRPr lang="pt-BR" dirty="0"/>
          </a:p>
          <a:p>
            <a:r>
              <a:rPr lang="pt-BR" b="1" i="1" dirty="0"/>
              <a:t>Técnica para realizar a adição</a:t>
            </a:r>
            <a:endParaRPr lang="pt-BR" dirty="0"/>
          </a:p>
          <a:p>
            <a:r>
              <a:rPr lang="pt-BR" dirty="0"/>
              <a:t>A </a:t>
            </a:r>
            <a:r>
              <a:rPr lang="pt-BR" b="1" dirty="0"/>
              <a:t>soma</a:t>
            </a:r>
            <a:r>
              <a:rPr lang="pt-BR" dirty="0"/>
              <a:t> deve ser feita por meio dos </a:t>
            </a:r>
            <a:r>
              <a:rPr lang="pt-BR" b="1" dirty="0"/>
              <a:t>valores posicionais</a:t>
            </a:r>
            <a:r>
              <a:rPr lang="pt-BR" dirty="0"/>
              <a:t> dos algarismos de cada número, a começar pelas unidades. Primeiro, </a:t>
            </a:r>
            <a:r>
              <a:rPr lang="pt-BR" b="1" dirty="0"/>
              <a:t>somamos</a:t>
            </a:r>
            <a:r>
              <a:rPr lang="pt-BR" dirty="0"/>
              <a:t> as unidades, depois, as dezenas, em seguida, as centenas e, assim, prosseguimos até finalizar a adição. Observe a soma de 145 e 223 na tabela a seguir: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7070" y="486715"/>
            <a:ext cx="3095088" cy="1267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65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386366"/>
            <a:ext cx="10515600" cy="579059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pt-BR" b="1" i="1" dirty="0"/>
              <a:t>Operações com parênteses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>Nesse caso, as operações de subtração podem ser resolvidas eliminando os parênteses, isso será feito aplicando algumas regras que envolvem jogo de sinal, observe: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b="1" i="1" dirty="0"/>
              <a:t>+ (+) = +</a:t>
            </a:r>
            <a:br>
              <a:rPr lang="pt-BR" b="1" i="1" dirty="0"/>
            </a:br>
            <a:r>
              <a:rPr lang="pt-BR" b="1" i="1" dirty="0"/>
              <a:t>+ (–) = –</a:t>
            </a:r>
            <a:br>
              <a:rPr lang="pt-BR" b="1" i="1" dirty="0"/>
            </a:br>
            <a:r>
              <a:rPr lang="pt-BR" b="1" i="1" dirty="0"/>
              <a:t>– (+) = –</a:t>
            </a:r>
            <a:br>
              <a:rPr lang="pt-BR" b="1" i="1" dirty="0"/>
            </a:br>
            <a:r>
              <a:rPr lang="pt-BR" b="1" i="1" dirty="0"/>
              <a:t>– (–) = +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>Eliminado os parênteses, passa a valer as regras operatórias: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b="1" i="1" dirty="0"/>
              <a:t>(+10) – (–23) = +10 + 23 = + 33</a:t>
            </a:r>
            <a:br>
              <a:rPr lang="pt-BR" b="1" i="1" dirty="0"/>
            </a:br>
            <a:r>
              <a:rPr lang="pt-BR" b="1" i="1" dirty="0"/>
              <a:t/>
            </a:r>
            <a:br>
              <a:rPr lang="pt-BR" b="1" i="1" dirty="0"/>
            </a:br>
            <a:r>
              <a:rPr lang="pt-BR" b="1" i="1" dirty="0"/>
              <a:t>(+20) – (+12) = +20 – 12 = + 8</a:t>
            </a:r>
            <a:br>
              <a:rPr lang="pt-BR" b="1" i="1" dirty="0"/>
            </a:br>
            <a:r>
              <a:rPr lang="pt-BR" b="1" i="1" dirty="0"/>
              <a:t/>
            </a:r>
            <a:br>
              <a:rPr lang="pt-BR" b="1" i="1" dirty="0"/>
            </a:br>
            <a:r>
              <a:rPr lang="pt-BR" b="1" i="1" dirty="0"/>
              <a:t>(–32) + (–5) = – 32 – 5 = – 37</a:t>
            </a:r>
            <a:br>
              <a:rPr lang="pt-BR" b="1" i="1" dirty="0"/>
            </a:br>
            <a:r>
              <a:rPr lang="pt-BR" b="1" i="1" dirty="0"/>
              <a:t/>
            </a:r>
            <a:br>
              <a:rPr lang="pt-BR" b="1" i="1" dirty="0"/>
            </a:br>
            <a:r>
              <a:rPr lang="pt-BR" b="1" i="1" dirty="0"/>
              <a:t>(–27) – (–30) = –27 + 30 = + 3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4818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pt-BR" dirty="0" smtClean="0"/>
              <a:t>RESOLUÇÃO DE PROBLEMAS COM ADIÇÃO E SUBTRAÇÃO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pt-BR" dirty="0" smtClean="0"/>
              <a:t>LER O PROBLEMA COM BASTANTE ATENÇÃO.</a:t>
            </a:r>
          </a:p>
          <a:p>
            <a:r>
              <a:rPr lang="pt-BR" dirty="0" smtClean="0"/>
              <a:t>OBSERVAR QUAL OPERAÇÃO ESTÁ SENDO REALIZADA.</a:t>
            </a:r>
          </a:p>
          <a:p>
            <a:r>
              <a:rPr lang="pt-BR" dirty="0" smtClean="0"/>
              <a:t>MONTAR A OPERAÇÃO.</a:t>
            </a:r>
          </a:p>
          <a:p>
            <a:r>
              <a:rPr lang="pt-BR" dirty="0" smtClean="0"/>
              <a:t>FAZER A RESOLUÇÃO.</a:t>
            </a:r>
          </a:p>
          <a:p>
            <a:r>
              <a:rPr lang="pt-BR" dirty="0" smtClean="0"/>
              <a:t>DAR A RESPOSTA.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2868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70456"/>
            <a:ext cx="10515600" cy="5906507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pt-BR" dirty="0" smtClean="0"/>
              <a:t>Um sorveteiro recebeu 1610 sorvetes para vender. Vendeu 1207 sorvetes. Com Quantos ele ficou?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Comprei 20 livros e depois comprei mais 13. quantos livros ao total eu fiquei?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VIRAM COMO É FÁCIL?</a:t>
            </a:r>
          </a:p>
          <a:p>
            <a:pPr marL="0" indent="0">
              <a:buNone/>
            </a:pPr>
            <a:r>
              <a:rPr lang="pt-BR" dirty="0" smtClean="0"/>
              <a:t>ESTÃO PRONTOS PARA RESOLVEREM ALGUNS?</a:t>
            </a:r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                          VAMOS LÁ!!!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688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40" y="489397"/>
            <a:ext cx="11694017" cy="636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225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171536"/>
              </p:ext>
            </p:extLst>
          </p:nvPr>
        </p:nvGraphicFramePr>
        <p:xfrm>
          <a:off x="875764" y="373486"/>
          <a:ext cx="10586432" cy="5859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6608"/>
                <a:gridCol w="2646608"/>
                <a:gridCol w="2646608"/>
                <a:gridCol w="2646608"/>
              </a:tblGrid>
              <a:tr h="1464972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   </a:t>
                      </a:r>
                    </a:p>
                    <a:p>
                      <a:r>
                        <a:rPr lang="pt-BR" dirty="0" smtClean="0"/>
                        <a:t>    </a:t>
                      </a:r>
                      <a:r>
                        <a:rPr lang="pt-BR" sz="2800" dirty="0" smtClean="0"/>
                        <a:t>CENTENA 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       </a:t>
                      </a:r>
                      <a:r>
                        <a:rPr lang="pt-BR" sz="3200" dirty="0" smtClean="0"/>
                        <a:t>DEZENA </a:t>
                      </a:r>
                      <a:endParaRPr lang="pt-B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 </a:t>
                      </a:r>
                      <a:r>
                        <a:rPr lang="pt-BR" sz="2800" dirty="0" smtClean="0"/>
                        <a:t>UNIDADE </a:t>
                      </a:r>
                      <a:endParaRPr lang="pt-BR" sz="2800" dirty="0"/>
                    </a:p>
                  </a:txBody>
                  <a:tcPr/>
                </a:tc>
              </a:tr>
              <a:tr h="1464972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  </a:t>
                      </a:r>
                    </a:p>
                    <a:p>
                      <a:r>
                        <a:rPr lang="pt-BR" dirty="0" smtClean="0"/>
                        <a:t>               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 </a:t>
                      </a:r>
                    </a:p>
                    <a:p>
                      <a:r>
                        <a:rPr lang="pt-BR" baseline="0" dirty="0" smtClean="0"/>
                        <a:t>               4</a:t>
                      </a:r>
                      <a:endParaRPr lang="pt-B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 </a:t>
                      </a:r>
                    </a:p>
                    <a:p>
                      <a:r>
                        <a:rPr lang="pt-BR" baseline="0" dirty="0" smtClean="0"/>
                        <a:t>           5</a:t>
                      </a:r>
                      <a:endParaRPr lang="pt-BR" dirty="0" smtClean="0"/>
                    </a:p>
                  </a:txBody>
                  <a:tcPr/>
                </a:tc>
              </a:tr>
              <a:tr h="1464972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 </a:t>
                      </a:r>
                    </a:p>
                    <a:p>
                      <a:r>
                        <a:rPr lang="pt-BR" baseline="0" dirty="0" smtClean="0"/>
                        <a:t>             2</a:t>
                      </a:r>
                      <a:endParaRPr lang="pt-B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     </a:t>
                      </a:r>
                    </a:p>
                    <a:p>
                      <a:r>
                        <a:rPr lang="pt-BR" baseline="0" dirty="0" smtClean="0"/>
                        <a:t>              </a:t>
                      </a:r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</a:t>
                      </a:r>
                    </a:p>
                    <a:p>
                      <a:r>
                        <a:rPr lang="pt-BR" dirty="0" smtClean="0"/>
                        <a:t> </a:t>
                      </a:r>
                      <a:r>
                        <a:rPr lang="pt-BR" baseline="0" dirty="0" smtClean="0"/>
                        <a:t>          3</a:t>
                      </a:r>
                      <a:endParaRPr lang="pt-BR" dirty="0" smtClean="0"/>
                    </a:p>
                  </a:txBody>
                  <a:tcPr/>
                </a:tc>
              </a:tr>
              <a:tr h="1464972">
                <a:tc>
                  <a:txBody>
                    <a:bodyPr/>
                    <a:lstStyle/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RESULTADO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  </a:t>
                      </a:r>
                    </a:p>
                    <a:p>
                      <a:r>
                        <a:rPr lang="pt-BR" baseline="0" dirty="0" smtClean="0"/>
                        <a:t>            3</a:t>
                      </a:r>
                      <a:endParaRPr lang="pt-B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  </a:t>
                      </a:r>
                    </a:p>
                    <a:p>
                      <a:r>
                        <a:rPr lang="pt-BR" dirty="0" smtClean="0"/>
                        <a:t>              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 smtClean="0"/>
                    </a:p>
                    <a:p>
                      <a:r>
                        <a:rPr lang="pt-BR" baseline="0" dirty="0" smtClean="0"/>
                        <a:t>          8</a:t>
                      </a:r>
                      <a:endParaRPr lang="pt-BR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000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70456"/>
            <a:ext cx="10515600" cy="5906507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t-BR" dirty="0"/>
              <a:t>Assim, as </a:t>
            </a:r>
            <a:r>
              <a:rPr lang="pt-BR" b="1" dirty="0"/>
              <a:t>somas</a:t>
            </a:r>
            <a:r>
              <a:rPr lang="pt-BR" dirty="0"/>
              <a:t> dos </a:t>
            </a:r>
            <a:r>
              <a:rPr lang="pt-BR" b="1" dirty="0"/>
              <a:t>valores</a:t>
            </a:r>
            <a:r>
              <a:rPr lang="pt-BR" dirty="0"/>
              <a:t> </a:t>
            </a:r>
            <a:r>
              <a:rPr lang="pt-BR" b="1" dirty="0"/>
              <a:t>posicionais</a:t>
            </a:r>
            <a:r>
              <a:rPr lang="pt-BR" dirty="0"/>
              <a:t> são:</a:t>
            </a:r>
          </a:p>
          <a:p>
            <a:r>
              <a:rPr lang="pt-BR" dirty="0"/>
              <a:t>Na coluna das unidades: 3 + 5 = 8;</a:t>
            </a:r>
          </a:p>
          <a:p>
            <a:r>
              <a:rPr lang="pt-BR" dirty="0"/>
              <a:t>Na coluna das dezenas: 4 + 2 = 6;</a:t>
            </a:r>
          </a:p>
          <a:p>
            <a:r>
              <a:rPr lang="pt-BR" dirty="0"/>
              <a:t>Na coluna das centenas: 1 + 2 = 3.</a:t>
            </a:r>
          </a:p>
          <a:p>
            <a:r>
              <a:rPr lang="pt-BR" dirty="0"/>
              <a:t>Logo, o resultado dessa soma é 368, pois esse número é formado por três centenas, seis dezenas e oito unidades.</a:t>
            </a:r>
          </a:p>
          <a:p>
            <a:r>
              <a:rPr lang="pt-BR" dirty="0"/>
              <a:t>Podemos, portanto, pensar em uma técnica que dispense o uso da tabela. Para isso, escrevemos um dos números sobre o outro e </a:t>
            </a:r>
            <a:r>
              <a:rPr lang="pt-BR" b="1" dirty="0"/>
              <a:t>somamos</a:t>
            </a:r>
            <a:r>
              <a:rPr lang="pt-BR" dirty="0"/>
              <a:t> os algarismos que estão exatamente um sobre o outro:</a:t>
            </a:r>
          </a:p>
          <a:p>
            <a:r>
              <a:rPr lang="pt-BR" dirty="0"/>
              <a:t>   145</a:t>
            </a:r>
            <a:br>
              <a:rPr lang="pt-BR" dirty="0"/>
            </a:br>
            <a:r>
              <a:rPr lang="pt-BR" u="sng" dirty="0"/>
              <a:t>+ 223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>   368</a:t>
            </a:r>
          </a:p>
        </p:txBody>
      </p:sp>
    </p:spTree>
    <p:extLst>
      <p:ext uri="{BB962C8B-B14F-4D97-AF65-F5344CB8AC3E}">
        <p14:creationId xmlns:p14="http://schemas.microsoft.com/office/powerpoint/2010/main" val="58774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18940"/>
            <a:ext cx="10515600" cy="6387921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pt-BR" b="1" dirty="0"/>
              <a:t>Todas as somas, portanto, devem ser realizadas dessa maneira</a:t>
            </a:r>
            <a:r>
              <a:rPr lang="pt-BR" dirty="0"/>
              <a:t>. Observe outro exemplo:</a:t>
            </a:r>
          </a:p>
          <a:p>
            <a:r>
              <a:rPr lang="pt-BR" dirty="0"/>
              <a:t>   456</a:t>
            </a:r>
            <a:br>
              <a:rPr lang="pt-BR" dirty="0"/>
            </a:br>
            <a:r>
              <a:rPr lang="pt-BR" u="sng" dirty="0"/>
              <a:t>+ 543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>   999</a:t>
            </a:r>
          </a:p>
          <a:p>
            <a:r>
              <a:rPr lang="pt-BR" dirty="0"/>
              <a:t>Assim, obtemos as seguintes somas:</a:t>
            </a:r>
          </a:p>
          <a:p>
            <a:r>
              <a:rPr lang="pt-BR" dirty="0"/>
              <a:t>Nas unidades: 6 + 3 = 9;</a:t>
            </a:r>
          </a:p>
          <a:p>
            <a:r>
              <a:rPr lang="pt-BR" dirty="0"/>
              <a:t>Nas dezenas: 5 + 4 = 9;</a:t>
            </a:r>
          </a:p>
          <a:p>
            <a:r>
              <a:rPr lang="pt-BR" dirty="0"/>
              <a:t>Nas centenas: 4 + 5 = 9.</a:t>
            </a:r>
          </a:p>
        </p:txBody>
      </p:sp>
    </p:spTree>
    <p:extLst>
      <p:ext uri="{BB962C8B-B14F-4D97-AF65-F5344CB8AC3E}">
        <p14:creationId xmlns:p14="http://schemas.microsoft.com/office/powerpoint/2010/main" val="201629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70456"/>
            <a:ext cx="10515600" cy="5906507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pt-BR" b="1" i="1" dirty="0"/>
              <a:t>Caso especial de adição</a:t>
            </a:r>
            <a:endParaRPr lang="pt-BR" dirty="0"/>
          </a:p>
          <a:p>
            <a:r>
              <a:rPr lang="pt-BR" b="1" dirty="0"/>
              <a:t>O único caso especial da adição de números </a:t>
            </a:r>
            <a:r>
              <a:rPr lang="pt-BR" b="1" dirty="0" smtClean="0"/>
              <a:t>inteiros maiores </a:t>
            </a:r>
            <a:r>
              <a:rPr lang="pt-BR" b="1" dirty="0"/>
              <a:t>que zero é aquele em que o resultado da soma dos valores posicionais é igual ou maior a dez</a:t>
            </a:r>
            <a:r>
              <a:rPr lang="pt-BR" dirty="0"/>
              <a:t>. Observe um exemplo a seguir com essa situação.</a:t>
            </a:r>
          </a:p>
          <a:p>
            <a:r>
              <a:rPr lang="pt-BR" dirty="0"/>
              <a:t>Na adição 456 + 126, a soma dos algarismos das unidades será: 6 + 6 = 12, que é maior que dez. Assim, obtemos um número formado por uma dezena e duas unidades. </a:t>
            </a:r>
            <a:r>
              <a:rPr lang="pt-BR" b="1" dirty="0"/>
              <a:t>Para resolver esse problema, basta deslocar essa dezena para a coluna específica das dezenas. Quando isso é feito, ela perde o zero, pois o que vale para essas colunas é o</a:t>
            </a:r>
            <a:r>
              <a:rPr lang="pt-BR" dirty="0"/>
              <a:t> </a:t>
            </a:r>
            <a:r>
              <a:rPr lang="pt-BR" b="1" dirty="0"/>
              <a:t>valor</a:t>
            </a:r>
            <a:r>
              <a:rPr lang="pt-BR" dirty="0"/>
              <a:t> </a:t>
            </a:r>
            <a:r>
              <a:rPr lang="pt-BR" b="1" dirty="0"/>
              <a:t>posicional</a:t>
            </a:r>
            <a:r>
              <a:rPr lang="pt-BR" dirty="0"/>
              <a:t>. Dessa forma, na coluna das dezenas, um equivale a dez, dois, a 20, e assim por diante.</a:t>
            </a:r>
          </a:p>
          <a:p>
            <a:r>
              <a:rPr lang="pt-BR" dirty="0"/>
              <a:t>A adição do exemplo, portanto, será: da soma 6 + 6 = 12, colocamos duas unidades no resultado e somamos uma dezena à coluna das dezenas. Isso é sinalizado da seguinte maneira:</a:t>
            </a:r>
          </a:p>
        </p:txBody>
      </p:sp>
    </p:spTree>
    <p:extLst>
      <p:ext uri="{BB962C8B-B14F-4D97-AF65-F5344CB8AC3E}">
        <p14:creationId xmlns:p14="http://schemas.microsoft.com/office/powerpoint/2010/main" val="391784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93183"/>
            <a:ext cx="10515600" cy="5983780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r>
              <a:rPr lang="pt-BR" dirty="0"/>
              <a:t>   1</a:t>
            </a:r>
            <a:br>
              <a:rPr lang="pt-BR" dirty="0"/>
            </a:br>
            <a:r>
              <a:rPr lang="pt-BR" dirty="0"/>
              <a:t>   456</a:t>
            </a:r>
            <a:br>
              <a:rPr lang="pt-BR" dirty="0"/>
            </a:br>
            <a:r>
              <a:rPr lang="pt-BR" u="sng" dirty="0"/>
              <a:t>+ 126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>      2</a:t>
            </a:r>
          </a:p>
          <a:p>
            <a:r>
              <a:rPr lang="pt-BR" dirty="0"/>
              <a:t>Depois disso, continua-se a </a:t>
            </a:r>
            <a:r>
              <a:rPr lang="pt-BR" b="1" dirty="0"/>
              <a:t>adição</a:t>
            </a:r>
            <a:r>
              <a:rPr lang="pt-BR" dirty="0"/>
              <a:t> normalmente. Mas lembre-se: ao somar os algarismos da coluna das dezenas, deve-se adicionar a dezena do resultado da soma das unidades.</a:t>
            </a:r>
          </a:p>
          <a:p>
            <a:r>
              <a:rPr lang="pt-BR" dirty="0"/>
              <a:t>   1</a:t>
            </a:r>
            <a:br>
              <a:rPr lang="pt-BR" dirty="0"/>
            </a:br>
            <a:r>
              <a:rPr lang="pt-BR" dirty="0"/>
              <a:t>   456</a:t>
            </a:r>
            <a:br>
              <a:rPr lang="pt-BR" dirty="0"/>
            </a:br>
            <a:r>
              <a:rPr lang="pt-BR" u="sng" dirty="0"/>
              <a:t>+ 126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>   582</a:t>
            </a:r>
          </a:p>
          <a:p>
            <a:r>
              <a:rPr lang="pt-BR" dirty="0"/>
              <a:t>O mesmo procedimento deve ser feito quando isso acontecer em qualquer outra coluna, seja ela das dezenas, seja das centenas etc. Por exemplo, observe a adição 99999 + 9999:</a:t>
            </a:r>
          </a:p>
          <a:p>
            <a:r>
              <a:rPr lang="pt-BR" dirty="0"/>
              <a:t>1111 </a:t>
            </a:r>
            <a:br>
              <a:rPr lang="pt-BR" dirty="0"/>
            </a:br>
            <a:r>
              <a:rPr lang="pt-BR" dirty="0"/>
              <a:t> 99999</a:t>
            </a:r>
            <a:br>
              <a:rPr lang="pt-BR" dirty="0"/>
            </a:br>
            <a:r>
              <a:rPr lang="pt-BR" u="sng" dirty="0"/>
              <a:t>+ 9999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>109998</a:t>
            </a:r>
          </a:p>
          <a:p>
            <a:r>
              <a:rPr lang="pt-BR" dirty="0"/>
              <a:t>Na </a:t>
            </a:r>
            <a:r>
              <a:rPr lang="pt-BR" b="1" dirty="0"/>
              <a:t>adição</a:t>
            </a:r>
            <a:r>
              <a:rPr lang="pt-BR" dirty="0"/>
              <a:t> acima, a soma das unidades é 18. Colocamos oito no resultado da coluna das unidades e a dezena foi somada na casa das dezenas. A soma dos algarismos da casa das dezenas é: 1 + 9 + 9, ou seja, os dois noves que já estavam lá mais a dezena vinda da coluna das unidades. Repetimos esse processo até a última soma. Na última soma, colocamos o resultado independentemente de ser maior, igual ou menor que 10.</a:t>
            </a:r>
          </a:p>
        </p:txBody>
      </p:sp>
    </p:spTree>
    <p:extLst>
      <p:ext uri="{BB962C8B-B14F-4D97-AF65-F5344CB8AC3E}">
        <p14:creationId xmlns:p14="http://schemas.microsoft.com/office/powerpoint/2010/main" val="356597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18940"/>
            <a:ext cx="10515600" cy="6639059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r>
              <a:rPr lang="pt-BR" b="1" i="1" dirty="0"/>
              <a:t>Propriedades da adição</a:t>
            </a:r>
            <a:endParaRPr lang="pt-BR" dirty="0"/>
          </a:p>
          <a:p>
            <a:r>
              <a:rPr lang="pt-BR" dirty="0"/>
              <a:t>Existem </a:t>
            </a:r>
            <a:r>
              <a:rPr lang="pt-BR" b="1" dirty="0"/>
              <a:t>propriedades</a:t>
            </a:r>
            <a:r>
              <a:rPr lang="pt-BR" dirty="0"/>
              <a:t> da adição que podem facilitar os cálculos e ajudam a compreender melhor essa operação. São elas:</a:t>
            </a:r>
          </a:p>
          <a:p>
            <a:r>
              <a:rPr lang="pt-BR" b="1" dirty="0"/>
              <a:t>A adição é comutativa</a:t>
            </a:r>
            <a:r>
              <a:rPr lang="pt-BR" dirty="0"/>
              <a:t>, ou seja: a + b = b + a. Isso quer dizer que, na </a:t>
            </a:r>
            <a:r>
              <a:rPr lang="pt-BR" b="1" dirty="0"/>
              <a:t>soma</a:t>
            </a:r>
            <a:r>
              <a:rPr lang="pt-BR" dirty="0"/>
              <a:t> de dois números, tanto faz a ordem em que eles são somados. Por exemplo: 10 + 20 = 20 + 10 = 30;</a:t>
            </a:r>
          </a:p>
          <a:p>
            <a:r>
              <a:rPr lang="pt-BR" b="1" dirty="0"/>
              <a:t>A adição é associativa</a:t>
            </a:r>
            <a:r>
              <a:rPr lang="pt-BR" dirty="0"/>
              <a:t>, ou seja, (a + b) + c = a + (b + c). Isso quer dizer que, na </a:t>
            </a:r>
            <a:r>
              <a:rPr lang="pt-BR" b="1" dirty="0"/>
              <a:t>soma</a:t>
            </a:r>
            <a:r>
              <a:rPr lang="pt-BR" dirty="0"/>
              <a:t> de três números, podemos escolher a ordem de somas, ou seja, podemos escolher quais números serão somados primeiro e, depois, somar o outro ao resultado obtido;</a:t>
            </a:r>
          </a:p>
          <a:p>
            <a:r>
              <a:rPr lang="pt-BR" dirty="0"/>
              <a:t>Existe um número chamado </a:t>
            </a:r>
            <a:r>
              <a:rPr lang="pt-BR" b="1" dirty="0"/>
              <a:t>elemento neutro, </a:t>
            </a:r>
            <a:r>
              <a:rPr lang="pt-BR" dirty="0"/>
              <a:t>que é o zero na soma, com a seguinte propriedade: a + 0 = a. Em outras palavras, a </a:t>
            </a:r>
            <a:r>
              <a:rPr lang="pt-BR" b="1" dirty="0"/>
              <a:t>soma</a:t>
            </a:r>
            <a:r>
              <a:rPr lang="pt-BR" dirty="0"/>
              <a:t> de um número com o elemento neutro é o próprio número;</a:t>
            </a:r>
          </a:p>
          <a:p>
            <a:r>
              <a:rPr lang="pt-BR" dirty="0"/>
              <a:t>Existe um número chamado </a:t>
            </a:r>
            <a:r>
              <a:rPr lang="pt-BR" b="1" dirty="0"/>
              <a:t>elemento inverso</a:t>
            </a:r>
            <a:r>
              <a:rPr lang="pt-BR" dirty="0"/>
              <a:t>, que é representado por – a</a:t>
            </a:r>
            <a:r>
              <a:rPr lang="pt-BR" i="1" dirty="0"/>
              <a:t>, </a:t>
            </a:r>
            <a:r>
              <a:rPr lang="pt-BR" dirty="0"/>
              <a:t>com a seguinte propriedade: a + (– a) = 0. Essa opção é válida apenas para somas envolvendo números negativos.</a:t>
            </a:r>
          </a:p>
          <a:p>
            <a:r>
              <a:rPr lang="pt-BR" b="1" dirty="0"/>
              <a:t>Exemplo</a:t>
            </a:r>
            <a:r>
              <a:rPr lang="pt-BR" dirty="0"/>
              <a:t> – Joaquim foi ao </a:t>
            </a:r>
            <a:r>
              <a:rPr lang="pt-BR" i="1" dirty="0"/>
              <a:t>shopping</a:t>
            </a:r>
            <a:r>
              <a:rPr lang="pt-BR" dirty="0"/>
              <a:t> e comprou uma bermuda de R$ 143,00, um boné de R$ 32,00 e um tênis de R$ 299,00. Quanto Joaquim gastou no total?</a:t>
            </a:r>
          </a:p>
          <a:p>
            <a:r>
              <a:rPr lang="pt-BR" b="1" dirty="0"/>
              <a:t>Solução:</a:t>
            </a:r>
            <a:r>
              <a:rPr lang="pt-BR" dirty="0"/>
              <a:t> Colocamos os números desses valores em uma ordem mais apropriada para a </a:t>
            </a:r>
            <a:r>
              <a:rPr lang="pt-BR" b="1" dirty="0"/>
              <a:t>soma</a:t>
            </a:r>
            <a:r>
              <a:rPr lang="pt-BR" dirty="0"/>
              <a:t>. Podemos fazer isso graças às duas primeiras propriedades mencionadas acima na explicação.</a:t>
            </a:r>
          </a:p>
          <a:p>
            <a:r>
              <a:rPr lang="pt-BR" dirty="0"/>
              <a:t>11 </a:t>
            </a:r>
            <a:br>
              <a:rPr lang="pt-BR" dirty="0"/>
            </a:br>
            <a:r>
              <a:rPr lang="pt-BR" dirty="0"/>
              <a:t> 299</a:t>
            </a:r>
            <a:br>
              <a:rPr lang="pt-BR" dirty="0"/>
            </a:br>
            <a:r>
              <a:rPr lang="pt-BR" dirty="0"/>
              <a:t> 143</a:t>
            </a:r>
            <a:br>
              <a:rPr lang="pt-BR" dirty="0"/>
            </a:br>
            <a:r>
              <a:rPr lang="pt-BR" u="sng" dirty="0"/>
              <a:t>+ </a:t>
            </a:r>
            <a:r>
              <a:rPr lang="pt-BR" u="sng" dirty="0" smtClean="0"/>
              <a:t>32                            </a:t>
            </a:r>
            <a:r>
              <a:rPr lang="pt-BR" dirty="0"/>
              <a:t>Joaquim gastou R$ 474,00 em compras no </a:t>
            </a:r>
            <a:r>
              <a:rPr lang="pt-BR" i="1" dirty="0"/>
              <a:t>shopping</a:t>
            </a:r>
            <a:r>
              <a:rPr lang="pt-BR" dirty="0"/>
              <a:t>.</a:t>
            </a:r>
            <a:br>
              <a:rPr lang="pt-BR" dirty="0"/>
            </a:br>
            <a:r>
              <a:rPr lang="pt-BR" dirty="0"/>
              <a:t> 474</a:t>
            </a:r>
          </a:p>
        </p:txBody>
      </p:sp>
    </p:spTree>
    <p:extLst>
      <p:ext uri="{BB962C8B-B14F-4D97-AF65-F5344CB8AC3E}">
        <p14:creationId xmlns:p14="http://schemas.microsoft.com/office/powerpoint/2010/main" val="72167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pt-BR" dirty="0" smtClean="0"/>
              <a:t>                              </a:t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>                            SUBTRAÇÃO </a:t>
            </a: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>                            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pt-BR" dirty="0"/>
              <a:t>A subtração é uma operação matemática representada pelo sinal de menos </a:t>
            </a:r>
            <a:r>
              <a:rPr lang="pt-BR" dirty="0" smtClean="0"/>
              <a:t>(-).</a:t>
            </a:r>
          </a:p>
          <a:p>
            <a:r>
              <a:rPr lang="pt-BR" dirty="0"/>
              <a:t>A subtração é uma operação básica da Matemática, sendo representada pelo sinal de </a:t>
            </a:r>
            <a:r>
              <a:rPr lang="pt-BR" b="1" dirty="0"/>
              <a:t>–</a:t>
            </a:r>
            <a:r>
              <a:rPr lang="pt-BR" dirty="0"/>
              <a:t>. O desenvolvimento da subtração entre números Naturais é de certa forma bem simples. Observe os exemplos: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b="1" dirty="0"/>
              <a:t>10 – 2 = 8</a:t>
            </a:r>
            <a:br>
              <a:rPr lang="pt-BR" b="1" dirty="0"/>
            </a:br>
            <a:r>
              <a:rPr lang="pt-BR" b="1" dirty="0"/>
              <a:t>12 – 6 = 6</a:t>
            </a:r>
            <a:br>
              <a:rPr lang="pt-BR" b="1" dirty="0"/>
            </a:br>
            <a:r>
              <a:rPr lang="pt-BR" b="1" dirty="0"/>
              <a:t>22 – 10 = 12</a:t>
            </a:r>
            <a:br>
              <a:rPr lang="pt-BR" b="1" dirty="0"/>
            </a:br>
            <a:r>
              <a:rPr lang="pt-BR" b="1" dirty="0"/>
              <a:t>52 – 12 = 40</a:t>
            </a:r>
            <a:br>
              <a:rPr lang="pt-BR" b="1" dirty="0"/>
            </a:br>
            <a:r>
              <a:rPr lang="pt-BR" b="1" dirty="0"/>
              <a:t>101 – 10 = 91</a:t>
            </a:r>
            <a:br>
              <a:rPr lang="pt-BR" b="1" dirty="0"/>
            </a:br>
            <a:r>
              <a:rPr lang="pt-BR" b="1" dirty="0"/>
              <a:t>200 – 189 = 11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>As operações de subtração envolvendo os números Inteiros requerem algumas situações teóricas que relacionam os possíveis sinais operatórios. Para realizar a subtração entre os números inteiros precisamos ter conhecimento sobre o módulo de um número. Módulo de um número inteiro é calculado obtendo o seu valor real. Observe: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>Módulo de +1: representado por |+1| = 1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b="1" dirty="0"/>
              <a:t>| – 3| = 3</a:t>
            </a:r>
            <a:br>
              <a:rPr lang="pt-BR" b="1" dirty="0"/>
            </a:br>
            <a:r>
              <a:rPr lang="pt-BR" b="1" dirty="0"/>
              <a:t>| – 7| = 7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9506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03032"/>
            <a:ext cx="10515600" cy="66068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pt-BR" sz="1800" dirty="0"/>
              <a:t>Regras operatórias:</a:t>
            </a: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b="1" i="1" dirty="0"/>
              <a:t>Sinais iguais: soma e conserva o sinal.</a:t>
            </a:r>
            <a:br>
              <a:rPr lang="pt-BR" sz="1800" b="1" i="1" dirty="0"/>
            </a:br>
            <a:r>
              <a:rPr lang="pt-BR" sz="1800" b="1" i="1" dirty="0"/>
              <a:t>Sinais diferentes: subtrai e conserva o sinal do maior módulo.</a:t>
            </a: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/>
              <a:t>Operações sem parênteses</a:t>
            </a: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/>
              <a:t>+ 10 – 7 = + 3 </a:t>
            </a:r>
            <a:r>
              <a:rPr lang="pt-BR" sz="1800" i="1" dirty="0"/>
              <a:t>(Sinais diferentes: subtrai e conserva o sinal do maior módulo)</a:t>
            </a: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/>
              <a:t>– 3 – 3 = – 6 </a:t>
            </a:r>
            <a:r>
              <a:rPr lang="pt-BR" sz="1800" i="1" dirty="0"/>
              <a:t>(Sinais iguais: soma e conserva o sinal)</a:t>
            </a: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/>
              <a:t>+ 20 – 30 = – 10 </a:t>
            </a:r>
            <a:r>
              <a:rPr lang="pt-BR" sz="1800" i="1" dirty="0"/>
              <a:t>(Sinais diferentes: subtrai e conserva o sinal do maior módulo)</a:t>
            </a: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/>
              <a:t>– 12 + 3 = – 9 </a:t>
            </a:r>
            <a:r>
              <a:rPr lang="pt-BR" sz="1800" i="1" dirty="0"/>
              <a:t>(Sinais diferentes: subtrai e conserva o sinal do maior módulo)</a:t>
            </a: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/>
              <a:t>– 9 + 9 = 0 </a:t>
            </a:r>
            <a:r>
              <a:rPr lang="pt-BR" sz="1800" i="1" dirty="0"/>
              <a:t>(operação entre números opostos, resultado sempre será 0)</a:t>
            </a: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/>
              <a:t>– 25 + 24 = – 1 </a:t>
            </a:r>
            <a:r>
              <a:rPr lang="pt-BR" sz="1800" i="1" dirty="0"/>
              <a:t>(Sinais diferentes: subtrai e conserva o sinal do maior módulo)</a:t>
            </a: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endParaRPr lang="pt-BR" sz="18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757" y="4419600"/>
            <a:ext cx="4230643" cy="2214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9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198</Words>
  <Application>Microsoft Office PowerPoint</Application>
  <PresentationFormat>Widescreen</PresentationFormat>
  <Paragraphs>86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do Office</vt:lpstr>
      <vt:lpstr>                 ADIÇÃO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                                                           SUBTRAÇÃO                               </vt:lpstr>
      <vt:lpstr>Apresentação do PowerPoint</vt:lpstr>
      <vt:lpstr>Apresentação do PowerPoint</vt:lpstr>
      <vt:lpstr>RESOLUÇÃO DE PROBLEMAS COM ADIÇÃO E SUBTRAÇÃO 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ADIÇÃO</dc:title>
  <dc:creator>User</dc:creator>
  <cp:lastModifiedBy>User</cp:lastModifiedBy>
  <cp:revision>8</cp:revision>
  <dcterms:created xsi:type="dcterms:W3CDTF">2020-05-20T15:22:50Z</dcterms:created>
  <dcterms:modified xsi:type="dcterms:W3CDTF">2020-05-27T13:16:14Z</dcterms:modified>
</cp:coreProperties>
</file>